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60" r:id="rId4"/>
    <p:sldId id="266" r:id="rId5"/>
    <p:sldId id="258" r:id="rId6"/>
    <p:sldId id="261" r:id="rId7"/>
    <p:sldId id="263" r:id="rId8"/>
    <p:sldId id="257" r:id="rId9"/>
    <p:sldId id="269" r:id="rId10"/>
    <p:sldId id="271" r:id="rId11"/>
    <p:sldId id="272" r:id="rId12"/>
    <p:sldId id="294" r:id="rId13"/>
    <p:sldId id="295" r:id="rId14"/>
    <p:sldId id="296" r:id="rId15"/>
    <p:sldId id="29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5425E-1E44-4FCC-83DD-7EE080B4AE00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A7C3F-CA0C-413F-BC11-6B9EB4C79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78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437113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Метапредметность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Метапредметные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результаты,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55091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Васильева Ирина Васильевна</a:t>
            </a:r>
            <a:endParaRPr lang="ru-RU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66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схема – проблема - смысл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/>
          <a:srcRect l="4487" t="5580" r="8025" b="10725"/>
          <a:stretch>
            <a:fillRect/>
          </a:stretch>
        </p:blipFill>
        <p:spPr bwMode="auto">
          <a:xfrm>
            <a:off x="611560" y="1572386"/>
            <a:ext cx="3900488" cy="3000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2711" name="Picture 7"/>
          <p:cNvPicPr>
            <a:picLocks noChangeAspect="1" noChangeArrowheads="1"/>
          </p:cNvPicPr>
          <p:nvPr/>
        </p:nvPicPr>
        <p:blipFill>
          <a:blip r:embed="rId3"/>
          <a:srcRect l="7286" t="8370" r="12574" b="13514"/>
          <a:stretch>
            <a:fillRect/>
          </a:stretch>
        </p:blipFill>
        <p:spPr bwMode="auto">
          <a:xfrm>
            <a:off x="6072205" y="2286761"/>
            <a:ext cx="2693987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2713" name="Picture 9"/>
          <p:cNvPicPr>
            <a:picLocks noChangeAspect="1" noChangeArrowheads="1"/>
          </p:cNvPicPr>
          <p:nvPr/>
        </p:nvPicPr>
        <p:blipFill>
          <a:blip r:embed="rId4"/>
          <a:srcRect l="5325" t="5580" r="12130" b="13515"/>
          <a:stretch>
            <a:fillRect/>
          </a:stretch>
        </p:blipFill>
        <p:spPr bwMode="auto">
          <a:xfrm>
            <a:off x="3552843" y="4077072"/>
            <a:ext cx="2519362" cy="2357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067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854918"/>
          </a:xfrm>
        </p:spPr>
        <p:txBody>
          <a:bodyPr>
            <a:normAutofit/>
          </a:bodyPr>
          <a:lstStyle/>
          <a:p>
            <a:pPr algn="ctr"/>
            <a:r>
              <a:rPr lang="ru-RU" alt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Задача– ситуация </a:t>
            </a:r>
            <a:r>
              <a:rPr lang="ru-RU" altLang="ru-RU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- Проблема </a:t>
            </a:r>
            <a:r>
              <a:rPr lang="ru-RU" alt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- смысл</a:t>
            </a:r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2"/>
          <a:srcRect l="4618" t="5580" r="7644" b="10725"/>
          <a:stretch>
            <a:fillRect/>
          </a:stretch>
        </p:blipFill>
        <p:spPr bwMode="auto">
          <a:xfrm>
            <a:off x="395536" y="1357316"/>
            <a:ext cx="3348037" cy="26431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3"/>
          <a:srcRect l="4734" t="5580" r="10047" b="10725"/>
          <a:stretch>
            <a:fillRect/>
          </a:stretch>
        </p:blipFill>
        <p:spPr bwMode="auto">
          <a:xfrm>
            <a:off x="5724128" y="1381129"/>
            <a:ext cx="3143250" cy="2619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4"/>
          <a:srcRect l="4371" t="5146" r="8207" b="11158"/>
          <a:stretch>
            <a:fillRect/>
          </a:stretch>
        </p:blipFill>
        <p:spPr bwMode="auto">
          <a:xfrm>
            <a:off x="3071802" y="4000504"/>
            <a:ext cx="3429024" cy="25717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28336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Возможные пути решения проблемы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497118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Система!!!!!</a:t>
            </a:r>
          </a:p>
          <a:p>
            <a:r>
              <a:rPr lang="ru-RU" b="1" dirty="0" smtClean="0"/>
              <a:t>Работа самого учителя над понятиями «</a:t>
            </a:r>
            <a:r>
              <a:rPr lang="ru-RU" b="1" dirty="0" err="1" smtClean="0"/>
              <a:t>Метапредметы</a:t>
            </a:r>
            <a:r>
              <a:rPr lang="ru-RU" b="1" dirty="0" smtClean="0"/>
              <a:t>» </a:t>
            </a:r>
          </a:p>
          <a:p>
            <a:r>
              <a:rPr lang="ru-RU" dirty="0" smtClean="0"/>
              <a:t>введение </a:t>
            </a:r>
            <a:r>
              <a:rPr lang="ru-RU" dirty="0" err="1"/>
              <a:t>метапредметной</a:t>
            </a:r>
            <a:r>
              <a:rPr lang="ru-RU" dirty="0"/>
              <a:t> составляющей в программы традиционных учебных </a:t>
            </a:r>
            <a:r>
              <a:rPr lang="ru-RU" dirty="0" smtClean="0"/>
              <a:t>предметов</a:t>
            </a:r>
            <a:endParaRPr lang="ru-RU" dirty="0"/>
          </a:p>
          <a:p>
            <a:r>
              <a:rPr lang="ru-RU" dirty="0" smtClean="0"/>
              <a:t>скоординированная </a:t>
            </a:r>
            <a:r>
              <a:rPr lang="ru-RU" dirty="0" err="1" smtClean="0"/>
              <a:t>метапредметная</a:t>
            </a:r>
            <a:r>
              <a:rPr lang="ru-RU" dirty="0" smtClean="0"/>
              <a:t> работа учителей смежных дисциплин</a:t>
            </a:r>
          </a:p>
          <a:p>
            <a:r>
              <a:rPr lang="ru-RU" dirty="0"/>
              <a:t>работа </a:t>
            </a:r>
            <a:r>
              <a:rPr lang="ru-RU" dirty="0" smtClean="0"/>
              <a:t>во временных  </a:t>
            </a:r>
            <a:r>
              <a:rPr lang="ru-RU" dirty="0" err="1"/>
              <a:t>метапредметных</a:t>
            </a:r>
            <a:r>
              <a:rPr lang="ru-RU" dirty="0"/>
              <a:t> методических объединениях</a:t>
            </a:r>
          </a:p>
          <a:p>
            <a:r>
              <a:rPr lang="ru-RU" dirty="0" smtClean="0"/>
              <a:t>совместно с администрацией ОУ выстроенная внутренняя диагностика</a:t>
            </a:r>
          </a:p>
          <a:p>
            <a:r>
              <a:rPr lang="ru-RU" dirty="0" smtClean="0"/>
              <a:t>работа над единым общешкольным проектом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03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86800" cy="66754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ПЛАН РАБОТЫ ТВОРЧЕСКОЙ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ГРУППЫ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«МЕТАПРЕДМЕТНЫЙ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ПОДХОД В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ОБУЧЕНИИ»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20__-20__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УЧЕБНЫЙ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34077"/>
              </p:ext>
            </p:extLst>
          </p:nvPr>
        </p:nvGraphicFramePr>
        <p:xfrm>
          <a:off x="179512" y="1551682"/>
          <a:ext cx="8964488" cy="5088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59"/>
                <a:gridCol w="4954741"/>
                <a:gridCol w="1080120"/>
                <a:gridCol w="1173195"/>
                <a:gridCol w="1310573"/>
              </a:tblGrid>
              <a:tr h="3606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</a:t>
                      </a:r>
                      <a:r>
                        <a:rPr lang="ru-RU" baseline="0" dirty="0" smtClean="0"/>
                        <a:t>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Ответств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Выполн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74587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Изучение теоретической литературы по теме работы творческой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587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Пополнение информационного банка по теме работы творческой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587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Пополнение </a:t>
                      </a:r>
                      <a:r>
                        <a:rPr lang="ru-RU" smtClean="0"/>
                        <a:t>методической</a:t>
                      </a:r>
                      <a:r>
                        <a:rPr lang="ru-RU" baseline="0" smtClean="0"/>
                        <a:t> копилки</a:t>
                      </a:r>
                      <a:r>
                        <a:rPr lang="ru-RU" smtClean="0"/>
                        <a:t> «</a:t>
                      </a:r>
                      <a:r>
                        <a:rPr lang="ru-RU" dirty="0" err="1" smtClean="0"/>
                        <a:t>Метапредметный</a:t>
                      </a:r>
                      <a:r>
                        <a:rPr lang="ru-RU" dirty="0" smtClean="0"/>
                        <a:t> подход в обучении»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475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и проведение методических семинаров в рамках заявленной темы:</a:t>
                      </a:r>
                    </a:p>
                    <a:p>
                      <a:r>
                        <a:rPr lang="ru-RU" dirty="0" smtClean="0"/>
                        <a:t>1.      «</a:t>
                      </a:r>
                      <a:r>
                        <a:rPr lang="ru-RU" dirty="0" err="1" smtClean="0"/>
                        <a:t>Мыследеятельностная</a:t>
                      </a:r>
                      <a:r>
                        <a:rPr lang="ru-RU" dirty="0" smtClean="0"/>
                        <a:t> педагогика: эксперимент и инновации в образовании»</a:t>
                      </a:r>
                    </a:p>
                    <a:p>
                      <a:r>
                        <a:rPr lang="ru-RU" dirty="0" smtClean="0"/>
                        <a:t>2.      «Задачная форма организации обучения»</a:t>
                      </a:r>
                    </a:p>
                    <a:p>
                      <a:r>
                        <a:rPr lang="ru-RU" dirty="0" smtClean="0"/>
                        <a:t>3.      «Технология присвоения метазнаний»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8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межпредметное</a:t>
            </a:r>
            <a:r>
              <a:rPr lang="ru-RU" dirty="0" smtClean="0"/>
              <a:t> методическое объединение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работа в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одной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параллели</a:t>
            </a:r>
            <a:endParaRPr lang="ru-RU" sz="4000" dirty="0"/>
          </a:p>
          <a:p>
            <a:r>
              <a:rPr lang="ru-RU" sz="4000" dirty="0" smtClean="0"/>
              <a:t>часть </a:t>
            </a:r>
            <a:r>
              <a:rPr lang="ru-RU" sz="4000" dirty="0"/>
              <a:t>методической службы  </a:t>
            </a:r>
            <a:r>
              <a:rPr lang="ru-RU" sz="4000" dirty="0" smtClean="0"/>
              <a:t>ОУ </a:t>
            </a:r>
          </a:p>
          <a:p>
            <a:r>
              <a:rPr lang="ru-RU" sz="4000" dirty="0" smtClean="0"/>
              <a:t>ММО </a:t>
            </a:r>
            <a:r>
              <a:rPr lang="ru-RU" sz="4000" dirty="0"/>
              <a:t>подчиняются непосредственно заместителю директора по научно-методической </a:t>
            </a:r>
            <a:r>
              <a:rPr lang="ru-RU" sz="4000" dirty="0" smtClean="0"/>
              <a:t>работе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086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1208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межпредметное</a:t>
            </a:r>
            <a:r>
              <a:rPr lang="ru-RU" dirty="0" smtClean="0"/>
              <a:t> методическое объединение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координация работы </a:t>
            </a:r>
            <a:r>
              <a:rPr lang="ru-RU" dirty="0"/>
              <a:t>педагогов </a:t>
            </a:r>
            <a:endParaRPr lang="ru-RU" dirty="0" smtClean="0"/>
          </a:p>
          <a:p>
            <a:r>
              <a:rPr lang="ru-RU" dirty="0" smtClean="0"/>
              <a:t>планирование конкретной </a:t>
            </a:r>
            <a:r>
              <a:rPr lang="ru-RU" dirty="0"/>
              <a:t>методической помощи учителям, работающим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одной параллели</a:t>
            </a:r>
            <a:r>
              <a:rPr lang="ru-RU" dirty="0"/>
              <a:t>; </a:t>
            </a:r>
          </a:p>
          <a:p>
            <a:r>
              <a:rPr lang="ru-RU" dirty="0" smtClean="0"/>
              <a:t>организация методических семинаров</a:t>
            </a:r>
          </a:p>
          <a:p>
            <a:r>
              <a:rPr lang="ru-RU" dirty="0" smtClean="0"/>
              <a:t>анализ </a:t>
            </a:r>
            <a:r>
              <a:rPr lang="ru-RU" dirty="0"/>
              <a:t>результаты работы по междисциплинарным программам; </a:t>
            </a:r>
          </a:p>
          <a:p>
            <a:r>
              <a:rPr lang="ru-RU" dirty="0" smtClean="0"/>
              <a:t>внесение </a:t>
            </a:r>
            <a:r>
              <a:rPr lang="ru-RU" dirty="0"/>
              <a:t>корректив в основную образовательную программу; 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и </a:t>
            </a:r>
            <a:r>
              <a:rPr lang="ru-RU" dirty="0" smtClean="0"/>
              <a:t>обобщение опыта </a:t>
            </a:r>
            <a:r>
              <a:rPr lang="ru-RU" dirty="0"/>
              <a:t>работы педагогов по достижению </a:t>
            </a:r>
            <a:r>
              <a:rPr lang="ru-RU" dirty="0" err="1"/>
              <a:t>метапредметных</a:t>
            </a:r>
            <a:r>
              <a:rPr lang="ru-RU" dirty="0"/>
              <a:t> результатов; </a:t>
            </a:r>
          </a:p>
          <a:p>
            <a:r>
              <a:rPr lang="ru-RU" dirty="0" smtClean="0"/>
              <a:t>решение </a:t>
            </a:r>
            <a:r>
              <a:rPr lang="ru-RU" dirty="0"/>
              <a:t>о подготовке методических рекомендаций в помощь </a:t>
            </a:r>
            <a:r>
              <a:rPr lang="ru-RU" dirty="0" smtClean="0"/>
              <a:t>педагогам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01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Наша школа  вчера и сегодня</a:t>
            </a:r>
            <a:endParaRPr lang="ru-RU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XVII век - начало бурного развития </a:t>
            </a:r>
            <a:r>
              <a:rPr lang="ru-RU" dirty="0"/>
              <a:t>научного </a:t>
            </a:r>
            <a:r>
              <a:rPr lang="ru-RU" dirty="0" smtClean="0"/>
              <a:t>знания</a:t>
            </a:r>
          </a:p>
          <a:p>
            <a:r>
              <a:rPr lang="ru-RU" dirty="0"/>
              <a:t>В</a:t>
            </a:r>
            <a:r>
              <a:rPr lang="ru-RU" dirty="0" smtClean="0"/>
              <a:t>озникновение образовательных моделей,  ориентированных </a:t>
            </a:r>
            <a:r>
              <a:rPr lang="ru-RU" dirty="0"/>
              <a:t>на воспроизводство и закрепление результатов развития отдельных научных дисциплин и подготовку специалистов под конкретные области </a:t>
            </a:r>
            <a:r>
              <a:rPr lang="ru-RU" dirty="0" smtClean="0"/>
              <a:t>знания</a:t>
            </a:r>
          </a:p>
          <a:p>
            <a:r>
              <a:rPr lang="ru-RU" dirty="0" smtClean="0"/>
              <a:t>Разрастание  узких специализаций - раздробленность учебных дисциплин </a:t>
            </a:r>
            <a:r>
              <a:rPr lang="ru-RU" dirty="0"/>
              <a:t>в </a:t>
            </a:r>
            <a:r>
              <a:rPr lang="ru-RU" dirty="0" smtClean="0"/>
              <a:t>сфере ВПО, СПО, ООО.</a:t>
            </a:r>
          </a:p>
          <a:p>
            <a:r>
              <a:rPr lang="ru-RU" dirty="0" smtClean="0"/>
              <a:t>Фиксируется раздробленность </a:t>
            </a:r>
            <a:r>
              <a:rPr lang="ru-RU" dirty="0"/>
              <a:t>универсума знания, </a:t>
            </a:r>
            <a:r>
              <a:rPr lang="ru-RU" dirty="0" smtClean="0"/>
              <a:t>потеря </a:t>
            </a:r>
            <a:r>
              <a:rPr lang="ru-RU" dirty="0"/>
              <a:t>неких универсальных оснований, позволяющих видеть мир в его </a:t>
            </a:r>
            <a:r>
              <a:rPr lang="ru-RU" dirty="0" smtClean="0"/>
              <a:t>целостности</a:t>
            </a:r>
          </a:p>
          <a:p>
            <a:r>
              <a:rPr lang="ru-RU" dirty="0"/>
              <a:t>Р</a:t>
            </a:r>
            <a:r>
              <a:rPr lang="ru-RU" dirty="0" smtClean="0"/>
              <a:t>аздробленность </a:t>
            </a:r>
            <a:r>
              <a:rPr lang="ru-RU" dirty="0"/>
              <a:t>сохраняется и усиливается по сей </a:t>
            </a:r>
            <a:r>
              <a:rPr lang="ru-RU" dirty="0" smtClean="0"/>
              <a:t>день -  использование образовательных </a:t>
            </a:r>
            <a:r>
              <a:rPr lang="ru-RU" dirty="0"/>
              <a:t>моделей и </a:t>
            </a:r>
            <a:r>
              <a:rPr lang="ru-RU" dirty="0" smtClean="0"/>
              <a:t>образовательных </a:t>
            </a:r>
            <a:r>
              <a:rPr lang="ru-RU" dirty="0"/>
              <a:t>программ, которые достались нам от прошлых </a:t>
            </a:r>
            <a:r>
              <a:rPr lang="ru-RU" dirty="0" smtClean="0"/>
              <a:t>веков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8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57200"/>
            <a:ext cx="8988552" cy="84124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Проблема разобщённости научного знания</a:t>
            </a:r>
            <a:endParaRPr lang="ru-RU" sz="4000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5328592" cy="49251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ru-RU" sz="3600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Метапредметный</a:t>
            </a: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образовании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образовательные технологии были разработаны  для того, чтобы решить проблему разобщенности,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расколотости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оторванности друг от друга разных научных дисциплин и  учебных предметов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/>
          <a:srcRect l="5186" t="6142" r="8751" b="10467"/>
          <a:stretch>
            <a:fillRect/>
          </a:stretch>
        </p:blipFill>
        <p:spPr bwMode="auto">
          <a:xfrm>
            <a:off x="5868144" y="1844824"/>
            <a:ext cx="3096344" cy="3298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929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проблемы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Ученика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179512" y="1316037"/>
            <a:ext cx="4392488" cy="39417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имеет </a:t>
            </a:r>
            <a:r>
              <a:rPr lang="ru-RU" dirty="0"/>
              <a:t>слабое </a:t>
            </a:r>
            <a:r>
              <a:rPr lang="ru-RU" dirty="0" smtClean="0"/>
              <a:t>представление </a:t>
            </a:r>
            <a:r>
              <a:rPr lang="ru-RU" dirty="0"/>
              <a:t>о том, как там дальше будет </a:t>
            </a:r>
            <a:r>
              <a:rPr lang="ru-RU" dirty="0" smtClean="0"/>
              <a:t>проходить:</a:t>
            </a:r>
          </a:p>
          <a:p>
            <a:r>
              <a:rPr lang="ru-RU" dirty="0"/>
              <a:t>о</a:t>
            </a:r>
            <a:r>
              <a:rPr lang="ru-RU" dirty="0" smtClean="0"/>
              <a:t>бщее развитие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мышления, </a:t>
            </a:r>
            <a:endParaRPr lang="ru-RU" dirty="0" smtClean="0"/>
          </a:p>
          <a:p>
            <a:r>
              <a:rPr lang="ru-RU" dirty="0" smtClean="0"/>
              <a:t>способности </a:t>
            </a:r>
            <a:r>
              <a:rPr lang="ru-RU" dirty="0"/>
              <a:t>воображения 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способности </a:t>
            </a:r>
            <a:r>
              <a:rPr lang="ru-RU" dirty="0" smtClean="0"/>
              <a:t>самоопределения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практически не имеет представлений:</a:t>
            </a:r>
          </a:p>
          <a:p>
            <a:r>
              <a:rPr lang="ru-RU" dirty="0" smtClean="0"/>
              <a:t>как связывать систему </a:t>
            </a:r>
            <a:r>
              <a:rPr lang="ru-RU" dirty="0"/>
              <a:t>понятий </a:t>
            </a:r>
            <a:r>
              <a:rPr lang="ru-RU" dirty="0" smtClean="0"/>
              <a:t>одного учебного </a:t>
            </a:r>
            <a:r>
              <a:rPr lang="ru-RU" dirty="0"/>
              <a:t>предмета с системой понятий другого </a:t>
            </a:r>
          </a:p>
          <a:p>
            <a:r>
              <a:rPr lang="ru-RU" dirty="0" smtClean="0"/>
              <a:t>как  </a:t>
            </a:r>
            <a:r>
              <a:rPr lang="ru-RU" dirty="0"/>
              <a:t>будет работать с </a:t>
            </a:r>
            <a:r>
              <a:rPr lang="ru-RU" dirty="0" smtClean="0"/>
              <a:t>моделями - так </a:t>
            </a:r>
            <a:r>
              <a:rPr lang="ru-RU" dirty="0"/>
              <a:t>же, как на нашем предмете, или как-то по-другому?</a:t>
            </a:r>
          </a:p>
        </p:txBody>
      </p:sp>
    </p:spTree>
    <p:extLst>
      <p:ext uri="{BB962C8B-B14F-4D97-AF65-F5344CB8AC3E}">
        <p14:creationId xmlns:p14="http://schemas.microsoft.com/office/powerpoint/2010/main" val="37435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5112568" cy="61926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altLang="ru-RU" sz="40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Метапредметный</a:t>
            </a:r>
            <a:r>
              <a:rPr lang="ru-RU" altLang="ru-RU" sz="40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подход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3200" dirty="0" smtClean="0">
                <a:solidFill>
                  <a:srgbClr val="C00000"/>
                </a:solidFill>
                <a:latin typeface="Times New Roman" pitchFamily="18" charset="0"/>
              </a:rPr>
              <a:t>   </a:t>
            </a:r>
            <a:r>
              <a:rPr lang="ru-RU" altLang="ru-RU" sz="3200" dirty="0" smtClean="0">
                <a:latin typeface="Times New Roman" pitchFamily="18" charset="0"/>
              </a:rPr>
              <a:t>предполагает, что ребенок не только овладевает системой знаний, но осваивает универсальные</a:t>
            </a:r>
            <a:endParaRPr lang="en-US" altLang="ru-RU" sz="32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ru-RU" sz="3200" dirty="0" smtClean="0">
                <a:latin typeface="Times New Roman" pitchFamily="18" charset="0"/>
              </a:rPr>
              <a:t>  </a:t>
            </a:r>
            <a:r>
              <a:rPr lang="ru-RU" altLang="ru-RU" sz="3200" dirty="0" smtClean="0">
                <a:latin typeface="Times New Roman" pitchFamily="18" charset="0"/>
              </a:rPr>
              <a:t> способы действий и с их </a:t>
            </a:r>
            <a:r>
              <a:rPr lang="en-US" altLang="ru-RU" sz="3200" dirty="0" smtClean="0">
                <a:latin typeface="Times New Roman" pitchFamily="18" charset="0"/>
              </a:rPr>
              <a:t>  </a:t>
            </a:r>
            <a:r>
              <a:rPr lang="ru-RU" altLang="ru-RU" sz="3200" dirty="0" smtClean="0">
                <a:latin typeface="Times New Roman" pitchFamily="18" charset="0"/>
              </a:rPr>
              <a:t> помощью сможет сам добывать информацию о </a:t>
            </a:r>
            <a:r>
              <a:rPr lang="ru-RU" altLang="ru-RU" sz="3200" dirty="0" smtClean="0">
                <a:latin typeface="Times New Roman" pitchFamily="18" charset="0"/>
              </a:rPr>
              <a:t>мире и применять полученные знания и умения в различных ситуациях</a:t>
            </a:r>
            <a:endParaRPr lang="ru-RU" altLang="ru-RU" sz="32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3200" dirty="0" smtClean="0">
              <a:latin typeface="Times New Roman" pitchFamily="18" charset="0"/>
            </a:endParaRPr>
          </a:p>
        </p:txBody>
      </p:sp>
      <p:pic>
        <p:nvPicPr>
          <p:cNvPr id="1027" name="Picture 3" descr="C:\Users\ион\Desktop\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0947"/>
            <a:ext cx="3456384" cy="3344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46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714375" y="404664"/>
            <a:ext cx="7696200" cy="4681686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  <a:latin typeface="+mj-lt"/>
              </a:rPr>
              <a:t>   </a:t>
            </a:r>
            <a:r>
              <a:rPr lang="ru-RU" sz="36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Метапредметность</a:t>
            </a:r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dirty="0" smtClean="0">
                <a:latin typeface="+mj-lt"/>
              </a:rPr>
              <a:t>подразумевает, что существуют обобщенные системы понятий, которые используются </a:t>
            </a:r>
            <a:r>
              <a:rPr lang="ru-RU" sz="3600" u="sng" dirty="0" smtClean="0">
                <a:latin typeface="+mj-lt"/>
              </a:rPr>
              <a:t>везде</a:t>
            </a:r>
            <a:r>
              <a:rPr lang="ru-RU" sz="3600" dirty="0" smtClean="0">
                <a:latin typeface="+mj-lt"/>
              </a:rPr>
              <a:t>, а учитель с помощью своего предмета раскрывает какие-то их грани</a:t>
            </a:r>
            <a:endParaRPr lang="ru-RU" dirty="0" smtClean="0"/>
          </a:p>
        </p:txBody>
      </p:sp>
      <p:pic>
        <p:nvPicPr>
          <p:cNvPr id="50179" name="Picture 11" descr="cart11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000500"/>
            <a:ext cx="3189288" cy="245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76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Обобщённая система понятий</a:t>
            </a:r>
            <a:endParaRPr lang="ru-RU" sz="4000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defRPr/>
            </a:pP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Знание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Знак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4800" dirty="0" smtClean="0">
                <a:solidFill>
                  <a:schemeClr val="tx1"/>
                </a:solidFill>
              </a:rPr>
              <a:t> 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Задача</a:t>
            </a:r>
            <a:endParaRPr lang="ru-RU" sz="4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563616" cy="4724400"/>
          </a:xfrm>
        </p:spPr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Смысл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Ситуация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Схема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Идеализация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762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504319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освоенные </a:t>
            </a:r>
            <a:r>
              <a:rPr lang="ru-RU" sz="2600" dirty="0"/>
              <a:t>обучающимися </a:t>
            </a:r>
            <a:r>
              <a:rPr lang="ru-RU" sz="2600" dirty="0" smtClean="0"/>
              <a:t>УУД </a:t>
            </a:r>
            <a:r>
              <a:rPr lang="ru-RU" sz="2600" dirty="0" smtClean="0"/>
              <a:t>(регулятивные</a:t>
            </a:r>
            <a:r>
              <a:rPr lang="ru-RU" sz="2600" dirty="0"/>
              <a:t>, познавательные, </a:t>
            </a:r>
            <a:r>
              <a:rPr lang="ru-RU" sz="2600" dirty="0" smtClean="0"/>
              <a:t>коммуникативные)</a:t>
            </a:r>
          </a:p>
          <a:p>
            <a:r>
              <a:rPr lang="ru-RU" sz="2600" dirty="0" smtClean="0"/>
              <a:t>способность </a:t>
            </a:r>
            <a:r>
              <a:rPr lang="ru-RU" sz="2600" dirty="0"/>
              <a:t>их использования в учебной (познавательной),  социально </a:t>
            </a:r>
            <a:r>
              <a:rPr lang="ru-RU" sz="2600" dirty="0" smtClean="0"/>
              <a:t>ориентированной </a:t>
            </a:r>
            <a:r>
              <a:rPr lang="ru-RU" sz="2600" dirty="0"/>
              <a:t>(трудовой) </a:t>
            </a:r>
            <a:r>
              <a:rPr lang="ru-RU" sz="2600" dirty="0" smtClean="0"/>
              <a:t>деятельности и общении,</a:t>
            </a:r>
          </a:p>
          <a:p>
            <a:r>
              <a:rPr lang="ru-RU" sz="2600" dirty="0" smtClean="0"/>
              <a:t>проявляются </a:t>
            </a:r>
            <a:r>
              <a:rPr lang="ru-RU" sz="2600" dirty="0"/>
              <a:t>в самостоятельности планирования и осуществления учебной деятельности, в организации учебного сотрудничества с участниками образовательного процесса, в проектировании и реализации индивидуальной образовательной </a:t>
            </a:r>
            <a:r>
              <a:rPr lang="ru-RU" sz="2600" dirty="0" smtClean="0"/>
              <a:t>траектории</a:t>
            </a:r>
            <a:endParaRPr lang="ru-RU" sz="2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 </a:t>
            </a:r>
            <a:r>
              <a:rPr lang="ru-RU" sz="2700" dirty="0" smtClean="0"/>
              <a:t>(п</a:t>
            </a:r>
            <a:r>
              <a:rPr lang="ru-RU" sz="2700" dirty="0"/>
              <a:t>. 7 ФГОС </a:t>
            </a:r>
            <a:r>
              <a:rPr lang="ru-RU" sz="2700" dirty="0" smtClean="0"/>
              <a:t>ООО)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034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Ситуация – проблема - смысл</a:t>
            </a:r>
            <a:endParaRPr lang="ru-RU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846" t="3744" r="5128" b="9391"/>
          <a:stretch>
            <a:fillRect/>
          </a:stretch>
        </p:blipFill>
        <p:spPr bwMode="auto">
          <a:xfrm>
            <a:off x="467544" y="1412775"/>
            <a:ext cx="3960440" cy="2438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2747" t="5053" r="4781" b="14093"/>
          <a:stretch>
            <a:fillRect/>
          </a:stretch>
        </p:blipFill>
        <p:spPr bwMode="auto">
          <a:xfrm>
            <a:off x="395536" y="4293096"/>
            <a:ext cx="7215187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 l="2734" t="2790" r="7047" b="7935"/>
          <a:stretch>
            <a:fillRect/>
          </a:stretch>
        </p:blipFill>
        <p:spPr bwMode="auto">
          <a:xfrm>
            <a:off x="5148064" y="1268760"/>
            <a:ext cx="3710186" cy="3598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79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879</TotalTime>
  <Words>522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Метапредметность.  Метапредметные результаты,  способы их достижения</vt:lpstr>
      <vt:lpstr>Наша школа  вчера и сегодня</vt:lpstr>
      <vt:lpstr>Проблема разобщённости научного знания</vt:lpstr>
      <vt:lpstr>проблемы</vt:lpstr>
      <vt:lpstr>Презентация PowerPoint</vt:lpstr>
      <vt:lpstr>Презентация PowerPoint</vt:lpstr>
      <vt:lpstr>Обобщённая система понятий</vt:lpstr>
      <vt:lpstr>Метапредметные результаты (п. 7 ФГОС ООО)</vt:lpstr>
      <vt:lpstr>Ситуация – проблема - смысл</vt:lpstr>
      <vt:lpstr>схема – проблема - смысл</vt:lpstr>
      <vt:lpstr>Задача– ситуация - Проблема - смысл</vt:lpstr>
      <vt:lpstr>Возможные пути решения проблемы</vt:lpstr>
      <vt:lpstr>ПЛАН РАБОТЫ ТВОРЧЕСКОЙ ГРУППЫ  «МЕТАПРЕДМЕТНЫЙ ПОДХОД В ОБУЧЕНИИ» НА 20__-20__ УЧЕБНЫЙ ГОД</vt:lpstr>
      <vt:lpstr>межпредметное методическое объединение</vt:lpstr>
      <vt:lpstr>межпредметное методическое объединение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Метапредметность. Метапредметные результаты и способы их достижения</dc:title>
  <dc:creator>ион</dc:creator>
  <cp:lastModifiedBy>ион</cp:lastModifiedBy>
  <cp:revision>23</cp:revision>
  <dcterms:created xsi:type="dcterms:W3CDTF">2013-12-17T07:21:19Z</dcterms:created>
  <dcterms:modified xsi:type="dcterms:W3CDTF">2015-03-13T11:24:13Z</dcterms:modified>
</cp:coreProperties>
</file>